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Garamond" panose="02020404030301010803" pitchFamily="18" charset="0"/>
      <p:regular r:id="rId11"/>
      <p:bold r:id="rId12"/>
      <p:italic r:id="rId13"/>
    </p:embeddedFont>
    <p:embeddedFont>
      <p:font typeface="Glacial Indifference" panose="020B0604020202020204" charset="0"/>
      <p:regular r:id="rId14"/>
    </p:embeddedFont>
    <p:embeddedFont>
      <p:font typeface="Glacial Indifference Bold" panose="020B0604020202020204" charset="0"/>
      <p:regular r:id="rId15"/>
    </p:embeddedFont>
    <p:embeddedFont>
      <p:font typeface="Hibernate" panose="02000503000000000000" charset="0"/>
      <p:regular r:id="rId16"/>
    </p:embeddedFont>
    <p:embeddedFont>
      <p:font typeface="Mango AC" panose="020B0604020202020204" charset="0"/>
      <p:regular r:id="rId17"/>
    </p:embeddedFont>
    <p:embeddedFont>
      <p:font typeface="Montaser Arabic" panose="020B0604020202020204" charset="-78"/>
      <p:regular r:id="rId18"/>
    </p:embeddedFont>
    <p:embeddedFont>
      <p:font typeface="Montserrat Classic Bold" panose="020B0604020202020204" charset="0"/>
      <p:regular r:id="rId19"/>
    </p:embeddedFont>
    <p:embeddedFont>
      <p:font typeface="Montserrat Medium" panose="00000600000000000000" pitchFamily="2" charset="0"/>
      <p:regular r:id="rId20"/>
    </p:embeddedFont>
    <p:embeddedFont>
      <p:font typeface="Open Sans Bold" panose="020B0604020202020204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356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8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0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11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6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493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58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426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7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1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0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5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5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8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9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27.svg"/><Relationship Id="rId21" Type="http://schemas.openxmlformats.org/officeDocument/2006/relationships/image" Target="../media/image11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27.svg"/><Relationship Id="rId21" Type="http://schemas.openxmlformats.org/officeDocument/2006/relationships/image" Target="../media/image11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27.svg"/><Relationship Id="rId21" Type="http://schemas.openxmlformats.org/officeDocument/2006/relationships/image" Target="../media/image11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48.svg"/><Relationship Id="rId21" Type="http://schemas.openxmlformats.org/officeDocument/2006/relationships/image" Target="../media/image52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47.png"/><Relationship Id="rId16" Type="http://schemas.openxmlformats.org/officeDocument/2006/relationships/image" Target="../media/image40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50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49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552" y="4617823"/>
            <a:ext cx="17836661" cy="2413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0"/>
              </a:lnSpc>
            </a:pPr>
            <a:r>
              <a:rPr lang="en-US" sz="10022" b="1" spc="-320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S.I.E.E</a:t>
            </a:r>
          </a:p>
          <a:p>
            <a:pPr algn="ctr">
              <a:lnSpc>
                <a:spcPts val="9220"/>
              </a:lnSpc>
            </a:pPr>
            <a:r>
              <a:rPr lang="en-US" sz="10022" b="1" spc="-320">
                <a:solidFill>
                  <a:srgbClr val="004AA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I.E MADRE LAURA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711" y="5908519"/>
            <a:ext cx="4378481" cy="4378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8AB9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362774" y="-30820"/>
            <a:ext cx="3688357" cy="4114800"/>
          </a:xfrm>
          <a:custGeom>
            <a:avLst/>
            <a:gdLst/>
            <a:ahLst/>
            <a:cxnLst/>
            <a:rect l="l" t="t" r="r" b="b"/>
            <a:pathLst>
              <a:path w="3688357" h="4114800">
                <a:moveTo>
                  <a:pt x="0" y="0"/>
                </a:moveTo>
                <a:lnTo>
                  <a:pt x="3688357" y="0"/>
                </a:lnTo>
                <a:lnTo>
                  <a:pt x="3688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7" name="Group 7"/>
          <p:cNvGrpSpPr/>
          <p:nvPr/>
        </p:nvGrpSpPr>
        <p:grpSpPr>
          <a:xfrm>
            <a:off x="2531874" y="7031606"/>
            <a:ext cx="1237134" cy="1200949"/>
            <a:chOff x="0" y="0"/>
            <a:chExt cx="325830" cy="3162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830" cy="316299"/>
            </a:xfrm>
            <a:custGeom>
              <a:avLst/>
              <a:gdLst/>
              <a:ahLst/>
              <a:cxnLst/>
              <a:rect l="l" t="t" r="r" b="b"/>
              <a:pathLst>
                <a:path w="325830" h="316299">
                  <a:moveTo>
                    <a:pt x="158150" y="0"/>
                  </a:moveTo>
                  <a:lnTo>
                    <a:pt x="167680" y="0"/>
                  </a:lnTo>
                  <a:cubicBezTo>
                    <a:pt x="255024" y="0"/>
                    <a:pt x="325830" y="70806"/>
                    <a:pt x="325830" y="158150"/>
                  </a:cubicBezTo>
                  <a:lnTo>
                    <a:pt x="325830" y="158150"/>
                  </a:lnTo>
                  <a:cubicBezTo>
                    <a:pt x="325830" y="245493"/>
                    <a:pt x="255024" y="316299"/>
                    <a:pt x="167680" y="316299"/>
                  </a:cubicBezTo>
                  <a:lnTo>
                    <a:pt x="158150" y="316299"/>
                  </a:lnTo>
                  <a:cubicBezTo>
                    <a:pt x="70806" y="316299"/>
                    <a:pt x="0" y="245493"/>
                    <a:pt x="0" y="158150"/>
                  </a:cubicBezTo>
                  <a:lnTo>
                    <a:pt x="0" y="158150"/>
                  </a:lnTo>
                  <a:cubicBezTo>
                    <a:pt x="0" y="70806"/>
                    <a:pt x="70806" y="0"/>
                    <a:pt x="158150" y="0"/>
                  </a:cubicBezTo>
                  <a:close/>
                </a:path>
              </a:pathLst>
            </a:custGeom>
            <a:solidFill>
              <a:srgbClr val="BFD1E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25830" cy="354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728559" y="1153041"/>
            <a:ext cx="1237134" cy="1200949"/>
            <a:chOff x="0" y="0"/>
            <a:chExt cx="325830" cy="3162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5830" cy="316299"/>
            </a:xfrm>
            <a:custGeom>
              <a:avLst/>
              <a:gdLst/>
              <a:ahLst/>
              <a:cxnLst/>
              <a:rect l="l" t="t" r="r" b="b"/>
              <a:pathLst>
                <a:path w="325830" h="316299">
                  <a:moveTo>
                    <a:pt x="158150" y="0"/>
                  </a:moveTo>
                  <a:lnTo>
                    <a:pt x="167680" y="0"/>
                  </a:lnTo>
                  <a:cubicBezTo>
                    <a:pt x="255024" y="0"/>
                    <a:pt x="325830" y="70806"/>
                    <a:pt x="325830" y="158150"/>
                  </a:cubicBezTo>
                  <a:lnTo>
                    <a:pt x="325830" y="158150"/>
                  </a:lnTo>
                  <a:cubicBezTo>
                    <a:pt x="325830" y="245493"/>
                    <a:pt x="255024" y="316299"/>
                    <a:pt x="167680" y="316299"/>
                  </a:cubicBezTo>
                  <a:lnTo>
                    <a:pt x="158150" y="316299"/>
                  </a:lnTo>
                  <a:cubicBezTo>
                    <a:pt x="70806" y="316299"/>
                    <a:pt x="0" y="245493"/>
                    <a:pt x="0" y="158150"/>
                  </a:cubicBezTo>
                  <a:lnTo>
                    <a:pt x="0" y="158150"/>
                  </a:lnTo>
                  <a:cubicBezTo>
                    <a:pt x="0" y="70806"/>
                    <a:pt x="70806" y="0"/>
                    <a:pt x="158150" y="0"/>
                  </a:cubicBezTo>
                  <a:close/>
                </a:path>
              </a:pathLst>
            </a:custGeom>
            <a:solidFill>
              <a:srgbClr val="568AB9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25830" cy="354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150055" y="617515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4" name="Group 14"/>
          <p:cNvGrpSpPr/>
          <p:nvPr/>
        </p:nvGrpSpPr>
        <p:grpSpPr>
          <a:xfrm>
            <a:off x="13804199" y="8450476"/>
            <a:ext cx="971055" cy="934870"/>
            <a:chOff x="0" y="0"/>
            <a:chExt cx="255751" cy="2462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5751" cy="246221"/>
            </a:xfrm>
            <a:custGeom>
              <a:avLst/>
              <a:gdLst/>
              <a:ahLst/>
              <a:cxnLst/>
              <a:rect l="l" t="t" r="r" b="b"/>
              <a:pathLst>
                <a:path w="255751" h="246221">
                  <a:moveTo>
                    <a:pt x="123111" y="0"/>
                  </a:moveTo>
                  <a:lnTo>
                    <a:pt x="132641" y="0"/>
                  </a:lnTo>
                  <a:cubicBezTo>
                    <a:pt x="200633" y="0"/>
                    <a:pt x="255751" y="55118"/>
                    <a:pt x="255751" y="123111"/>
                  </a:cubicBezTo>
                  <a:lnTo>
                    <a:pt x="255751" y="123111"/>
                  </a:lnTo>
                  <a:cubicBezTo>
                    <a:pt x="255751" y="155761"/>
                    <a:pt x="242781" y="187075"/>
                    <a:pt x="219693" y="210163"/>
                  </a:cubicBezTo>
                  <a:cubicBezTo>
                    <a:pt x="196605" y="233251"/>
                    <a:pt x="165292" y="246221"/>
                    <a:pt x="132641" y="246221"/>
                  </a:cubicBezTo>
                  <a:lnTo>
                    <a:pt x="123111" y="246221"/>
                  </a:lnTo>
                  <a:cubicBezTo>
                    <a:pt x="55118" y="246221"/>
                    <a:pt x="0" y="191103"/>
                    <a:pt x="0" y="123111"/>
                  </a:cubicBezTo>
                  <a:lnTo>
                    <a:pt x="0" y="123111"/>
                  </a:lnTo>
                  <a:cubicBezTo>
                    <a:pt x="0" y="55118"/>
                    <a:pt x="55118" y="0"/>
                    <a:pt x="123111" y="0"/>
                  </a:cubicBezTo>
                  <a:close/>
                </a:path>
              </a:pathLst>
            </a:custGeom>
            <a:solidFill>
              <a:srgbClr val="96B5D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55751" cy="284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34189" y="0"/>
            <a:ext cx="2945526" cy="2945526"/>
          </a:xfrm>
          <a:custGeom>
            <a:avLst/>
            <a:gdLst/>
            <a:ahLst/>
            <a:cxnLst/>
            <a:rect l="l" t="t" r="r" b="b"/>
            <a:pathLst>
              <a:path w="2945526" h="2945526">
                <a:moveTo>
                  <a:pt x="0" y="0"/>
                </a:moveTo>
                <a:lnTo>
                  <a:pt x="2945526" y="0"/>
                </a:lnTo>
                <a:lnTo>
                  <a:pt x="2945526" y="2945526"/>
                </a:lnTo>
                <a:lnTo>
                  <a:pt x="0" y="29455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8" name="TextBox 18"/>
          <p:cNvSpPr txBox="1"/>
          <p:nvPr/>
        </p:nvSpPr>
        <p:spPr>
          <a:xfrm>
            <a:off x="4264352" y="914400"/>
            <a:ext cx="10302379" cy="2147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INDUCCIÓN ESTUDIANTES </a:t>
            </a:r>
          </a:p>
          <a:p>
            <a:pPr algn="ctr">
              <a:lnSpc>
                <a:spcPts val="8680"/>
              </a:lnSpc>
            </a:pPr>
            <a:r>
              <a:rPr lang="en-US" sz="620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NUEVOS 2026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152400" y="8520400"/>
            <a:ext cx="17836661" cy="79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b="1" dirty="0" err="1">
                <a:gradFill>
                  <a:gsLst>
                    <a:gs pos="0">
                      <a:srgbClr val="8C52FF">
                        <a:alpha val="100000"/>
                      </a:srgbClr>
                    </a:gs>
                    <a:gs pos="100000">
                      <a:srgbClr val="00BF63">
                        <a:alpha val="100000"/>
                      </a:srgbClr>
                    </a:gs>
                  </a:gsLst>
                  <a:lin ang="0"/>
                </a:gradFill>
                <a:latin typeface="Open Sans Bold"/>
                <a:ea typeface="Open Sans Bold"/>
                <a:cs typeface="Open Sans Bold"/>
                <a:sym typeface="Open Sans Bold"/>
              </a:rPr>
              <a:t>Febrero</a:t>
            </a:r>
            <a:r>
              <a:rPr lang="en-US" sz="4699" b="1" dirty="0">
                <a:gradFill>
                  <a:gsLst>
                    <a:gs pos="0">
                      <a:srgbClr val="8C52FF">
                        <a:alpha val="100000"/>
                      </a:srgbClr>
                    </a:gs>
                    <a:gs pos="100000">
                      <a:srgbClr val="00BF63">
                        <a:alpha val="100000"/>
                      </a:srgbClr>
                    </a:gs>
                  </a:gsLst>
                  <a:lin ang="0"/>
                </a:gradFill>
                <a:latin typeface="Open Sans Bold"/>
                <a:ea typeface="Open Sans Bold"/>
                <a:cs typeface="Open Sans Bold"/>
                <a:sym typeface="Open Sans Bold"/>
              </a:rPr>
              <a:t> 11 de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766" y="254083"/>
            <a:ext cx="2293143" cy="229314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Freeform 4"/>
          <p:cNvSpPr/>
          <p:nvPr/>
        </p:nvSpPr>
        <p:spPr>
          <a:xfrm>
            <a:off x="13555525" y="265280"/>
            <a:ext cx="4372659" cy="4878220"/>
          </a:xfrm>
          <a:custGeom>
            <a:avLst/>
            <a:gdLst/>
            <a:ahLst/>
            <a:cxnLst/>
            <a:rect l="l" t="t" r="r" b="b"/>
            <a:pathLst>
              <a:path w="4372659" h="4878220">
                <a:moveTo>
                  <a:pt x="0" y="0"/>
                </a:moveTo>
                <a:lnTo>
                  <a:pt x="4372659" y="0"/>
                </a:lnTo>
                <a:lnTo>
                  <a:pt x="4372659" y="4878220"/>
                </a:lnTo>
                <a:lnTo>
                  <a:pt x="0" y="4878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aphicFrame>
        <p:nvGraphicFramePr>
          <p:cNvPr id="5" name="Object 5"/>
          <p:cNvGraphicFramePr/>
          <p:nvPr>
            <p:extLst>
              <p:ext uri="{D42A27DB-BD31-4B8C-83A1-F6EECF244321}">
                <p14:modId xmlns:p14="http://schemas.microsoft.com/office/powerpoint/2010/main" val="3268308902"/>
              </p:ext>
            </p:extLst>
          </p:nvPr>
        </p:nvGraphicFramePr>
        <p:xfrm>
          <a:off x="-3346" y="1028699"/>
          <a:ext cx="18748545" cy="900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9507200" imgH="7239000" progId="Excel.Sheet.12">
                  <p:embed/>
                </p:oleObj>
              </mc:Choice>
              <mc:Fallback>
                <p:oleObj name="Worksheet" r:id="rId5" imgW="19507200" imgH="7239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346" y="1028699"/>
                        <a:ext cx="18748545" cy="9004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819400" y="1400654"/>
            <a:ext cx="11430000" cy="1401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79"/>
              </a:lnSpc>
            </a:pPr>
            <a:r>
              <a:rPr lang="en-US" sz="11608" spc="-963" dirty="0">
                <a:solidFill>
                  <a:srgbClr val="02203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Fechas de interés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3202" y="3023096"/>
            <a:ext cx="4814514" cy="1615481"/>
            <a:chOff x="0" y="0"/>
            <a:chExt cx="1920830" cy="644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0830" cy="644523"/>
            </a:xfrm>
            <a:custGeom>
              <a:avLst/>
              <a:gdLst/>
              <a:ahLst/>
              <a:cxnLst/>
              <a:rect l="l" t="t" r="r" b="b"/>
              <a:pathLst>
                <a:path w="1920830" h="644523">
                  <a:moveTo>
                    <a:pt x="48241" y="0"/>
                  </a:moveTo>
                  <a:lnTo>
                    <a:pt x="1872589" y="0"/>
                  </a:lnTo>
                  <a:cubicBezTo>
                    <a:pt x="1885384" y="0"/>
                    <a:pt x="1897654" y="5083"/>
                    <a:pt x="1906701" y="14130"/>
                  </a:cubicBezTo>
                  <a:cubicBezTo>
                    <a:pt x="1915748" y="23176"/>
                    <a:pt x="1920830" y="35447"/>
                    <a:pt x="1920830" y="48241"/>
                  </a:cubicBezTo>
                  <a:lnTo>
                    <a:pt x="1920830" y="596282"/>
                  </a:lnTo>
                  <a:cubicBezTo>
                    <a:pt x="1920830" y="622925"/>
                    <a:pt x="1899232" y="644523"/>
                    <a:pt x="1872589" y="644523"/>
                  </a:cubicBezTo>
                  <a:lnTo>
                    <a:pt x="48241" y="644523"/>
                  </a:lnTo>
                  <a:cubicBezTo>
                    <a:pt x="35447" y="644523"/>
                    <a:pt x="23176" y="639440"/>
                    <a:pt x="14130" y="630393"/>
                  </a:cubicBezTo>
                  <a:cubicBezTo>
                    <a:pt x="5083" y="621347"/>
                    <a:pt x="0" y="609076"/>
                    <a:pt x="0" y="596282"/>
                  </a:cubicBezTo>
                  <a:lnTo>
                    <a:pt x="0" y="48241"/>
                  </a:lnTo>
                  <a:cubicBezTo>
                    <a:pt x="0" y="35447"/>
                    <a:pt x="5083" y="23176"/>
                    <a:pt x="14130" y="14130"/>
                  </a:cubicBezTo>
                  <a:cubicBezTo>
                    <a:pt x="23176" y="5083"/>
                    <a:pt x="35447" y="0"/>
                    <a:pt x="48241" y="0"/>
                  </a:cubicBezTo>
                  <a:close/>
                </a:path>
              </a:pathLst>
            </a:custGeom>
            <a:solidFill>
              <a:srgbClr val="B8CDD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1920830" cy="606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69"/>
                </a:lnSpc>
              </a:pPr>
              <a:r>
                <a:rPr lang="en-US" sz="2300" b="1" spc="163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Direcciones de grupo</a:t>
              </a:r>
            </a:p>
            <a:p>
              <a:pPr algn="ctr">
                <a:lnSpc>
                  <a:spcPts val="3082"/>
                </a:lnSpc>
              </a:pPr>
              <a:r>
                <a:rPr lang="en-US" sz="2300" b="1" spc="163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Cada 15 días, según cronograma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5397" y="5143500"/>
            <a:ext cx="5230858" cy="1632192"/>
            <a:chOff x="0" y="0"/>
            <a:chExt cx="2086938" cy="6511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938" cy="651190"/>
            </a:xfrm>
            <a:custGeom>
              <a:avLst/>
              <a:gdLst/>
              <a:ahLst/>
              <a:cxnLst/>
              <a:rect l="l" t="t" r="r" b="b"/>
              <a:pathLst>
                <a:path w="2086938" h="651190">
                  <a:moveTo>
                    <a:pt x="44401" y="0"/>
                  </a:moveTo>
                  <a:lnTo>
                    <a:pt x="2042536" y="0"/>
                  </a:lnTo>
                  <a:cubicBezTo>
                    <a:pt x="2054312" y="0"/>
                    <a:pt x="2065606" y="4678"/>
                    <a:pt x="2073933" y="13005"/>
                  </a:cubicBezTo>
                  <a:cubicBezTo>
                    <a:pt x="2082260" y="21332"/>
                    <a:pt x="2086938" y="32625"/>
                    <a:pt x="2086938" y="44401"/>
                  </a:cubicBezTo>
                  <a:lnTo>
                    <a:pt x="2086938" y="606789"/>
                  </a:lnTo>
                  <a:cubicBezTo>
                    <a:pt x="2086938" y="618565"/>
                    <a:pt x="2082260" y="629859"/>
                    <a:pt x="2073933" y="638185"/>
                  </a:cubicBezTo>
                  <a:cubicBezTo>
                    <a:pt x="2065606" y="646512"/>
                    <a:pt x="2054312" y="651190"/>
                    <a:pt x="2042536" y="651190"/>
                  </a:cubicBezTo>
                  <a:lnTo>
                    <a:pt x="44401" y="651190"/>
                  </a:lnTo>
                  <a:cubicBezTo>
                    <a:pt x="32625" y="651190"/>
                    <a:pt x="21332" y="646512"/>
                    <a:pt x="13005" y="638185"/>
                  </a:cubicBezTo>
                  <a:cubicBezTo>
                    <a:pt x="4678" y="629859"/>
                    <a:pt x="0" y="618565"/>
                    <a:pt x="0" y="606789"/>
                  </a:cubicBezTo>
                  <a:lnTo>
                    <a:pt x="0" y="44401"/>
                  </a:lnTo>
                  <a:cubicBezTo>
                    <a:pt x="0" y="32625"/>
                    <a:pt x="4678" y="21332"/>
                    <a:pt x="13005" y="13005"/>
                  </a:cubicBezTo>
                  <a:cubicBezTo>
                    <a:pt x="21332" y="4678"/>
                    <a:pt x="32625" y="0"/>
                    <a:pt x="44401" y="0"/>
                  </a:cubicBezTo>
                  <a:close/>
                </a:path>
              </a:pathLst>
            </a:custGeom>
            <a:solidFill>
              <a:srgbClr val="F7BB9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2086938" cy="613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69"/>
                </a:lnSpc>
              </a:pPr>
              <a:r>
                <a:rPr lang="en-US" sz="2300" b="1" spc="163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Atención a padres </a:t>
              </a:r>
            </a:p>
            <a:p>
              <a:pPr algn="ctr">
                <a:lnSpc>
                  <a:spcPts val="2852"/>
                </a:lnSpc>
              </a:pPr>
              <a:r>
                <a:rPr lang="en-US" sz="2300" b="1" spc="163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Cada 15 días, según cronograma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10000" y="7578705"/>
            <a:ext cx="5668001" cy="1679595"/>
            <a:chOff x="0" y="0"/>
            <a:chExt cx="2261343" cy="6701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61343" cy="670102"/>
            </a:xfrm>
            <a:custGeom>
              <a:avLst/>
              <a:gdLst/>
              <a:ahLst/>
              <a:cxnLst/>
              <a:rect l="l" t="t" r="r" b="b"/>
              <a:pathLst>
                <a:path w="2261343" h="670102">
                  <a:moveTo>
                    <a:pt x="40977" y="0"/>
                  </a:moveTo>
                  <a:lnTo>
                    <a:pt x="2220366" y="0"/>
                  </a:lnTo>
                  <a:cubicBezTo>
                    <a:pt x="2231234" y="0"/>
                    <a:pt x="2241657" y="4317"/>
                    <a:pt x="2249341" y="12002"/>
                  </a:cubicBezTo>
                  <a:cubicBezTo>
                    <a:pt x="2257026" y="19687"/>
                    <a:pt x="2261343" y="30109"/>
                    <a:pt x="2261343" y="40977"/>
                  </a:cubicBezTo>
                  <a:lnTo>
                    <a:pt x="2261343" y="629125"/>
                  </a:lnTo>
                  <a:cubicBezTo>
                    <a:pt x="2261343" y="639993"/>
                    <a:pt x="2257026" y="650416"/>
                    <a:pt x="2249341" y="658101"/>
                  </a:cubicBezTo>
                  <a:cubicBezTo>
                    <a:pt x="2241657" y="665785"/>
                    <a:pt x="2231234" y="670102"/>
                    <a:pt x="2220366" y="670102"/>
                  </a:cubicBezTo>
                  <a:lnTo>
                    <a:pt x="40977" y="670102"/>
                  </a:lnTo>
                  <a:cubicBezTo>
                    <a:pt x="30109" y="670102"/>
                    <a:pt x="19687" y="665785"/>
                    <a:pt x="12002" y="658101"/>
                  </a:cubicBezTo>
                  <a:cubicBezTo>
                    <a:pt x="4317" y="650416"/>
                    <a:pt x="0" y="639993"/>
                    <a:pt x="0" y="629125"/>
                  </a:cubicBezTo>
                  <a:lnTo>
                    <a:pt x="0" y="40977"/>
                  </a:lnTo>
                  <a:cubicBezTo>
                    <a:pt x="0" y="30109"/>
                    <a:pt x="4317" y="19687"/>
                    <a:pt x="12002" y="12002"/>
                  </a:cubicBezTo>
                  <a:cubicBezTo>
                    <a:pt x="19687" y="4317"/>
                    <a:pt x="30109" y="0"/>
                    <a:pt x="40977" y="0"/>
                  </a:cubicBezTo>
                  <a:close/>
                </a:path>
              </a:pathLst>
            </a:custGeom>
            <a:solidFill>
              <a:srgbClr val="EFEA7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2261343" cy="632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3"/>
                </a:lnSpc>
              </a:pPr>
              <a:r>
                <a:rPr lang="en-US" sz="2100" b="1" spc="149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Pre-informe </a:t>
              </a:r>
            </a:p>
            <a:p>
              <a:pPr algn="ctr">
                <a:lnSpc>
                  <a:spcPts val="2163"/>
                </a:lnSpc>
              </a:pPr>
              <a:r>
                <a:rPr lang="en-US" sz="2100" b="1" spc="149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Sexta semana (Períodos 1, 2 y 3)</a:t>
              </a:r>
            </a:p>
            <a:p>
              <a:pPr algn="ctr">
                <a:lnSpc>
                  <a:spcPts val="3591"/>
                </a:lnSpc>
              </a:pPr>
              <a:r>
                <a:rPr lang="en-US" sz="2100" b="1" spc="149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Octava semana (Período 4)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70053" y="5143500"/>
            <a:ext cx="6060726" cy="1802018"/>
            <a:chOff x="0" y="0"/>
            <a:chExt cx="2418028" cy="7189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18028" cy="718945"/>
            </a:xfrm>
            <a:custGeom>
              <a:avLst/>
              <a:gdLst/>
              <a:ahLst/>
              <a:cxnLst/>
              <a:rect l="l" t="t" r="r" b="b"/>
              <a:pathLst>
                <a:path w="2418028" h="718945">
                  <a:moveTo>
                    <a:pt x="38322" y="0"/>
                  </a:moveTo>
                  <a:lnTo>
                    <a:pt x="2379706" y="0"/>
                  </a:lnTo>
                  <a:cubicBezTo>
                    <a:pt x="2400870" y="0"/>
                    <a:pt x="2418028" y="17157"/>
                    <a:pt x="2418028" y="38322"/>
                  </a:cubicBezTo>
                  <a:lnTo>
                    <a:pt x="2418028" y="680623"/>
                  </a:lnTo>
                  <a:cubicBezTo>
                    <a:pt x="2418028" y="701788"/>
                    <a:pt x="2400870" y="718945"/>
                    <a:pt x="2379706" y="718945"/>
                  </a:cubicBezTo>
                  <a:lnTo>
                    <a:pt x="38322" y="718945"/>
                  </a:lnTo>
                  <a:cubicBezTo>
                    <a:pt x="17157" y="718945"/>
                    <a:pt x="0" y="701788"/>
                    <a:pt x="0" y="680623"/>
                  </a:cubicBezTo>
                  <a:lnTo>
                    <a:pt x="0" y="38322"/>
                  </a:lnTo>
                  <a:cubicBezTo>
                    <a:pt x="0" y="17157"/>
                    <a:pt x="17157" y="0"/>
                    <a:pt x="38322" y="0"/>
                  </a:cubicBez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2418028" cy="680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3"/>
                </a:lnSpc>
              </a:pPr>
              <a:r>
                <a:rPr lang="en-US" sz="2100" b="1" spc="149" dirty="0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Planes de </a:t>
              </a:r>
              <a:r>
                <a:rPr lang="en-US" sz="2100" b="1" spc="149" dirty="0" err="1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mejoramiento</a:t>
              </a:r>
              <a:endParaRPr lang="en-US" sz="2100" b="1" spc="149" dirty="0">
                <a:solidFill>
                  <a:srgbClr val="5E17E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endParaRPr>
            </a:p>
            <a:p>
              <a:pPr algn="ctr">
                <a:lnSpc>
                  <a:spcPts val="2163"/>
                </a:lnSpc>
              </a:pPr>
              <a:r>
                <a:rPr lang="en-US" sz="2100" b="1" spc="149" dirty="0" err="1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Períodos</a:t>
              </a:r>
              <a:r>
                <a:rPr lang="en-US" sz="2100" b="1" spc="149" dirty="0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 1, 2 y 3 </a:t>
              </a:r>
              <a:r>
                <a:rPr lang="en-US" sz="2100" b="1" spc="149" dirty="0" err="1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fechas</a:t>
              </a:r>
              <a:r>
                <a:rPr lang="en-US" sz="2100" b="1" spc="149" dirty="0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 </a:t>
              </a:r>
              <a:r>
                <a:rPr lang="en-US" sz="2100" b="1" spc="149" dirty="0" err="1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establecidas</a:t>
              </a:r>
              <a:endParaRPr lang="en-US" sz="2100" b="1" spc="149" dirty="0">
                <a:solidFill>
                  <a:srgbClr val="5E17E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endParaRPr>
            </a:p>
            <a:p>
              <a:pPr algn="ctr">
                <a:lnSpc>
                  <a:spcPts val="2163"/>
                </a:lnSpc>
              </a:pPr>
              <a:r>
                <a:rPr lang="en-US" sz="2100" b="1" spc="149" dirty="0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Tiempo de </a:t>
              </a:r>
              <a:r>
                <a:rPr lang="en-US" sz="2100" b="1" spc="149" dirty="0" err="1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preparación</a:t>
              </a:r>
              <a:r>
                <a:rPr lang="en-US" sz="2100" b="1" spc="149" dirty="0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 1 </a:t>
              </a:r>
              <a:r>
                <a:rPr lang="en-US" sz="2100" b="1" spc="149" dirty="0" err="1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mes</a:t>
              </a:r>
              <a:r>
                <a:rPr lang="en-US" sz="2100" b="1" spc="149" dirty="0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 posterior a la </a:t>
              </a:r>
              <a:r>
                <a:rPr lang="en-US" sz="2100" b="1" spc="149" dirty="0" err="1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finalización</a:t>
              </a:r>
              <a:r>
                <a:rPr lang="en-US" sz="2100" b="1" spc="149" dirty="0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 del </a:t>
              </a:r>
              <a:r>
                <a:rPr lang="en-US" sz="2100" b="1" spc="149" dirty="0" err="1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período</a:t>
              </a:r>
              <a:endParaRPr lang="en-US" sz="2100" b="1" spc="149" dirty="0">
                <a:solidFill>
                  <a:srgbClr val="5E17E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978000" y="2924237"/>
            <a:ext cx="5281300" cy="1590613"/>
            <a:chOff x="0" y="0"/>
            <a:chExt cx="2107062" cy="6346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7062" cy="634602"/>
            </a:xfrm>
            <a:custGeom>
              <a:avLst/>
              <a:gdLst/>
              <a:ahLst/>
              <a:cxnLst/>
              <a:rect l="l" t="t" r="r" b="b"/>
              <a:pathLst>
                <a:path w="2107062" h="634602">
                  <a:moveTo>
                    <a:pt x="43977" y="0"/>
                  </a:moveTo>
                  <a:lnTo>
                    <a:pt x="2063085" y="0"/>
                  </a:lnTo>
                  <a:cubicBezTo>
                    <a:pt x="2087373" y="0"/>
                    <a:pt x="2107062" y="19689"/>
                    <a:pt x="2107062" y="43977"/>
                  </a:cubicBezTo>
                  <a:lnTo>
                    <a:pt x="2107062" y="590624"/>
                  </a:lnTo>
                  <a:cubicBezTo>
                    <a:pt x="2107062" y="614912"/>
                    <a:pt x="2087373" y="634602"/>
                    <a:pt x="2063085" y="634602"/>
                  </a:cubicBezTo>
                  <a:lnTo>
                    <a:pt x="43977" y="634602"/>
                  </a:lnTo>
                  <a:cubicBezTo>
                    <a:pt x="19689" y="634602"/>
                    <a:pt x="0" y="614912"/>
                    <a:pt x="0" y="590624"/>
                  </a:cubicBezTo>
                  <a:lnTo>
                    <a:pt x="0" y="43977"/>
                  </a:lnTo>
                  <a:cubicBezTo>
                    <a:pt x="0" y="19689"/>
                    <a:pt x="19689" y="0"/>
                    <a:pt x="43977" y="0"/>
                  </a:cubicBezTo>
                  <a:close/>
                </a:path>
              </a:pathLst>
            </a:custGeom>
            <a:solidFill>
              <a:srgbClr val="C1FF72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07062" cy="663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7"/>
                </a:lnSpc>
              </a:pPr>
              <a:r>
                <a:rPr lang="en-US" sz="2100" b="1" spc="149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Valoración en el sistema plan de mejoramiento o nivelación</a:t>
              </a:r>
            </a:p>
            <a:p>
              <a:pPr algn="ctr">
                <a:lnSpc>
                  <a:spcPts val="2163"/>
                </a:lnSpc>
              </a:pPr>
              <a:r>
                <a:rPr lang="en-US" sz="2100" b="1" spc="149">
                  <a:solidFill>
                    <a:srgbClr val="5E17EB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3.0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209800" y="1119607"/>
            <a:ext cx="14864881" cy="182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8"/>
              </a:lnSpc>
            </a:pPr>
            <a:r>
              <a:rPr lang="en-US" sz="7509" b="1" dirty="0">
                <a:solidFill>
                  <a:srgbClr val="02203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PROCESO DE SEGUIMIENTO AL RENDIMIENTO ACADÉMICO</a:t>
            </a: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314FD686-6E09-199E-E1AF-1FE145372AEA}"/>
              </a:ext>
            </a:extLst>
          </p:cNvPr>
          <p:cNvGrpSpPr/>
          <p:nvPr/>
        </p:nvGrpSpPr>
        <p:grpSpPr>
          <a:xfrm>
            <a:off x="340766" y="254083"/>
            <a:ext cx="2293143" cy="2293143"/>
            <a:chOff x="0" y="0"/>
            <a:chExt cx="812800" cy="81280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A6A7A10C-EB83-6D37-C704-E5FEE15007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r="-70429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300544" y="260655"/>
            <a:ext cx="3335222" cy="3026714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>
            <a:off x="2623458" y="66072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15496118" y="7484814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2523674">
            <a:off x="8400893" y="7406939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3582891" y="8113578"/>
            <a:ext cx="2268425" cy="1990543"/>
          </a:xfrm>
          <a:custGeom>
            <a:avLst/>
            <a:gdLst/>
            <a:ahLst/>
            <a:cxnLst/>
            <a:rect l="l" t="t" r="r" b="b"/>
            <a:pathLst>
              <a:path w="2268425" h="1990543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rot="-2829396">
            <a:off x="15662507" y="765825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215444" y="3456925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14846099" y="4648716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 rot="-10726236">
            <a:off x="13168698" y="57166"/>
            <a:ext cx="4156830" cy="1979691"/>
          </a:xfrm>
          <a:custGeom>
            <a:avLst/>
            <a:gdLst/>
            <a:ahLst/>
            <a:cxnLst/>
            <a:rect l="l" t="t" r="r" b="b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10346734" y="151659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85553" y="7081971"/>
            <a:ext cx="3287385" cy="3184654"/>
          </a:xfrm>
          <a:custGeom>
            <a:avLst/>
            <a:gdLst/>
            <a:ahLst/>
            <a:cxnLst/>
            <a:rect l="l" t="t" r="r" b="b"/>
            <a:pathLst>
              <a:path w="3287385" h="3184654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3160078" y="8223098"/>
            <a:ext cx="4283445" cy="2039991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Freeform 15"/>
          <p:cNvSpPr/>
          <p:nvPr/>
        </p:nvSpPr>
        <p:spPr>
          <a:xfrm rot="-8754662">
            <a:off x="6029920" y="880707"/>
            <a:ext cx="4176376" cy="3664770"/>
          </a:xfrm>
          <a:custGeom>
            <a:avLst/>
            <a:gdLst/>
            <a:ahLst/>
            <a:cxnLst/>
            <a:rect l="l" t="t" r="r" b="b"/>
            <a:pathLst>
              <a:path w="4176376" h="3664770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6" name="Group 16"/>
          <p:cNvGrpSpPr/>
          <p:nvPr/>
        </p:nvGrpSpPr>
        <p:grpSpPr>
          <a:xfrm>
            <a:off x="2344927" y="423879"/>
            <a:ext cx="13022273" cy="1380354"/>
            <a:chOff x="0" y="0"/>
            <a:chExt cx="2990689" cy="3170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90689" cy="317012"/>
            </a:xfrm>
            <a:custGeom>
              <a:avLst/>
              <a:gdLst/>
              <a:ahLst/>
              <a:cxnLst/>
              <a:rect l="l" t="t" r="r" b="b"/>
              <a:pathLst>
                <a:path w="2990689" h="317012">
                  <a:moveTo>
                    <a:pt x="8918" y="0"/>
                  </a:moveTo>
                  <a:lnTo>
                    <a:pt x="2981772" y="0"/>
                  </a:lnTo>
                  <a:cubicBezTo>
                    <a:pt x="2986697" y="0"/>
                    <a:pt x="2990689" y="3993"/>
                    <a:pt x="2990689" y="8918"/>
                  </a:cubicBezTo>
                  <a:lnTo>
                    <a:pt x="2990689" y="308094"/>
                  </a:lnTo>
                  <a:cubicBezTo>
                    <a:pt x="2990689" y="313019"/>
                    <a:pt x="2986697" y="317012"/>
                    <a:pt x="2981772" y="317012"/>
                  </a:cubicBezTo>
                  <a:lnTo>
                    <a:pt x="8918" y="317012"/>
                  </a:lnTo>
                  <a:cubicBezTo>
                    <a:pt x="3993" y="317012"/>
                    <a:pt x="0" y="313019"/>
                    <a:pt x="0" y="308094"/>
                  </a:cubicBezTo>
                  <a:lnTo>
                    <a:pt x="0" y="8918"/>
                  </a:lnTo>
                  <a:cubicBezTo>
                    <a:pt x="0" y="3993"/>
                    <a:pt x="3993" y="0"/>
                    <a:pt x="8918" y="0"/>
                  </a:cubicBezTo>
                  <a:close/>
                </a:path>
              </a:pathLst>
            </a:custGeom>
            <a:solidFill>
              <a:srgbClr val="FFE4B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2990689" cy="326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732745" y="110504"/>
            <a:ext cx="12043743" cy="205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94"/>
              </a:lnSpc>
              <a:spcBef>
                <a:spcPct val="0"/>
              </a:spcBef>
            </a:pPr>
            <a:r>
              <a:rPr lang="en-US" sz="12667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APROBACIÓN - REPROBACIÓN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28700" y="2583391"/>
            <a:ext cx="4985012" cy="1472293"/>
            <a:chOff x="0" y="0"/>
            <a:chExt cx="1312925" cy="3877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12925" cy="387764"/>
            </a:xfrm>
            <a:custGeom>
              <a:avLst/>
              <a:gdLst/>
              <a:ahLst/>
              <a:cxnLst/>
              <a:rect l="l" t="t" r="r" b="b"/>
              <a:pathLst>
                <a:path w="1312925" h="387764">
                  <a:moveTo>
                    <a:pt x="79205" y="0"/>
                  </a:moveTo>
                  <a:lnTo>
                    <a:pt x="1233720" y="0"/>
                  </a:lnTo>
                  <a:cubicBezTo>
                    <a:pt x="1277464" y="0"/>
                    <a:pt x="1312925" y="35461"/>
                    <a:pt x="1312925" y="79205"/>
                  </a:cubicBezTo>
                  <a:lnTo>
                    <a:pt x="1312925" y="308559"/>
                  </a:lnTo>
                  <a:cubicBezTo>
                    <a:pt x="1312925" y="329566"/>
                    <a:pt x="1304580" y="349712"/>
                    <a:pt x="1289727" y="364566"/>
                  </a:cubicBezTo>
                  <a:cubicBezTo>
                    <a:pt x="1274873" y="379420"/>
                    <a:pt x="1254727" y="387764"/>
                    <a:pt x="1233720" y="387764"/>
                  </a:cubicBezTo>
                  <a:lnTo>
                    <a:pt x="79205" y="387764"/>
                  </a:lnTo>
                  <a:cubicBezTo>
                    <a:pt x="35461" y="387764"/>
                    <a:pt x="0" y="352303"/>
                    <a:pt x="0" y="308559"/>
                  </a:cubicBezTo>
                  <a:lnTo>
                    <a:pt x="0" y="79205"/>
                  </a:lnTo>
                  <a:cubicBezTo>
                    <a:pt x="0" y="35461"/>
                    <a:pt x="35461" y="0"/>
                    <a:pt x="79205" y="0"/>
                  </a:cubicBezTo>
                  <a:close/>
                </a:path>
              </a:pathLst>
            </a:custGeom>
            <a:solidFill>
              <a:srgbClr val="B8CDD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9525"/>
              <a:ext cx="1312925" cy="378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454683" y="2705318"/>
            <a:ext cx="4179920" cy="128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5"/>
              </a:lnSpc>
            </a:pP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Aprueba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quien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no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pierda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ninguna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área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al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finalizar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año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escolar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6352863" y="3023853"/>
            <a:ext cx="4916313" cy="1770948"/>
            <a:chOff x="0" y="0"/>
            <a:chExt cx="1294832" cy="46642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94832" cy="466422"/>
            </a:xfrm>
            <a:custGeom>
              <a:avLst/>
              <a:gdLst/>
              <a:ahLst/>
              <a:cxnLst/>
              <a:rect l="l" t="t" r="r" b="b"/>
              <a:pathLst>
                <a:path w="1294832" h="466422">
                  <a:moveTo>
                    <a:pt x="80312" y="0"/>
                  </a:moveTo>
                  <a:lnTo>
                    <a:pt x="1214520" y="0"/>
                  </a:lnTo>
                  <a:cubicBezTo>
                    <a:pt x="1235820" y="0"/>
                    <a:pt x="1256247" y="8461"/>
                    <a:pt x="1271309" y="23523"/>
                  </a:cubicBezTo>
                  <a:cubicBezTo>
                    <a:pt x="1286370" y="38584"/>
                    <a:pt x="1294832" y="59012"/>
                    <a:pt x="1294832" y="80312"/>
                  </a:cubicBezTo>
                  <a:lnTo>
                    <a:pt x="1294832" y="386111"/>
                  </a:lnTo>
                  <a:cubicBezTo>
                    <a:pt x="1294832" y="407411"/>
                    <a:pt x="1286370" y="427838"/>
                    <a:pt x="1271309" y="442900"/>
                  </a:cubicBezTo>
                  <a:cubicBezTo>
                    <a:pt x="1256247" y="457961"/>
                    <a:pt x="1235820" y="466422"/>
                    <a:pt x="1214520" y="466422"/>
                  </a:cubicBezTo>
                  <a:lnTo>
                    <a:pt x="80312" y="466422"/>
                  </a:lnTo>
                  <a:cubicBezTo>
                    <a:pt x="59012" y="466422"/>
                    <a:pt x="38584" y="457961"/>
                    <a:pt x="23523" y="442900"/>
                  </a:cubicBezTo>
                  <a:cubicBezTo>
                    <a:pt x="8461" y="427838"/>
                    <a:pt x="0" y="407411"/>
                    <a:pt x="0" y="386111"/>
                  </a:cubicBezTo>
                  <a:lnTo>
                    <a:pt x="0" y="80312"/>
                  </a:lnTo>
                  <a:cubicBezTo>
                    <a:pt x="0" y="59012"/>
                    <a:pt x="8461" y="38584"/>
                    <a:pt x="23523" y="23523"/>
                  </a:cubicBezTo>
                  <a:cubicBezTo>
                    <a:pt x="38584" y="8461"/>
                    <a:pt x="59012" y="0"/>
                    <a:pt x="80312" y="0"/>
                  </a:cubicBezTo>
                  <a:close/>
                </a:path>
              </a:pathLst>
            </a:custGeom>
            <a:solidFill>
              <a:srgbClr val="F7BB9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9525"/>
              <a:ext cx="1294832" cy="456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822891" y="3221386"/>
            <a:ext cx="3960808" cy="128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5"/>
              </a:lnSpc>
            </a:pP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Reprueba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año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quien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pierda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dos o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más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áreas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al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finalizar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spc="73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año</a:t>
            </a:r>
            <a:r>
              <a:rPr lang="en-US" sz="2299" b="1" spc="73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escolar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1951565" y="2298632"/>
            <a:ext cx="5307735" cy="2048927"/>
            <a:chOff x="0" y="0"/>
            <a:chExt cx="1397922" cy="53963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97922" cy="539635"/>
            </a:xfrm>
            <a:custGeom>
              <a:avLst/>
              <a:gdLst/>
              <a:ahLst/>
              <a:cxnLst/>
              <a:rect l="l" t="t" r="r" b="b"/>
              <a:pathLst>
                <a:path w="1397922" h="539635">
                  <a:moveTo>
                    <a:pt x="74389" y="0"/>
                  </a:moveTo>
                  <a:lnTo>
                    <a:pt x="1323533" y="0"/>
                  </a:lnTo>
                  <a:cubicBezTo>
                    <a:pt x="1364617" y="0"/>
                    <a:pt x="1397922" y="33305"/>
                    <a:pt x="1397922" y="74389"/>
                  </a:cubicBezTo>
                  <a:lnTo>
                    <a:pt x="1397922" y="465246"/>
                  </a:lnTo>
                  <a:cubicBezTo>
                    <a:pt x="1397922" y="506330"/>
                    <a:pt x="1364617" y="539635"/>
                    <a:pt x="1323533" y="539635"/>
                  </a:cubicBezTo>
                  <a:lnTo>
                    <a:pt x="74389" y="539635"/>
                  </a:lnTo>
                  <a:cubicBezTo>
                    <a:pt x="33305" y="539635"/>
                    <a:pt x="0" y="506330"/>
                    <a:pt x="0" y="465246"/>
                  </a:cubicBezTo>
                  <a:lnTo>
                    <a:pt x="0" y="74389"/>
                  </a:lnTo>
                  <a:cubicBezTo>
                    <a:pt x="0" y="33305"/>
                    <a:pt x="33305" y="0"/>
                    <a:pt x="74389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9525"/>
              <a:ext cx="1397922" cy="530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2533582" y="2333666"/>
            <a:ext cx="4202985" cy="181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0"/>
              </a:lnSpc>
            </a:pP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Queda </a:t>
            </a:r>
            <a:r>
              <a:rPr lang="en-US" sz="2427" b="1" spc="77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pendiente</a:t>
            </a: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27" b="1" spc="77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quien</a:t>
            </a: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27" b="1" spc="77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pierda</a:t>
            </a: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27" b="1" spc="77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una</a:t>
            </a: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27" b="1" spc="77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área</a:t>
            </a: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la </a:t>
            </a:r>
            <a:r>
              <a:rPr lang="en-US" sz="2427" b="1" spc="77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cual</a:t>
            </a: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27" b="1" spc="77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deberá</a:t>
            </a: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27" b="1" spc="77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nivelarla</a:t>
            </a: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27" b="1" spc="77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27" b="1" spc="77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mismo</a:t>
            </a: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27" b="1" spc="77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año</a:t>
            </a:r>
            <a:r>
              <a:rPr lang="en-US" sz="2427" b="1" spc="77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escolar.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473845" y="4996546"/>
            <a:ext cx="13022273" cy="1380354"/>
            <a:chOff x="0" y="0"/>
            <a:chExt cx="2990689" cy="31701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990689" cy="317012"/>
            </a:xfrm>
            <a:custGeom>
              <a:avLst/>
              <a:gdLst/>
              <a:ahLst/>
              <a:cxnLst/>
              <a:rect l="l" t="t" r="r" b="b"/>
              <a:pathLst>
                <a:path w="2990689" h="317012">
                  <a:moveTo>
                    <a:pt x="8918" y="0"/>
                  </a:moveTo>
                  <a:lnTo>
                    <a:pt x="2981772" y="0"/>
                  </a:lnTo>
                  <a:cubicBezTo>
                    <a:pt x="2986697" y="0"/>
                    <a:pt x="2990689" y="3993"/>
                    <a:pt x="2990689" y="8918"/>
                  </a:cubicBezTo>
                  <a:lnTo>
                    <a:pt x="2990689" y="308094"/>
                  </a:lnTo>
                  <a:cubicBezTo>
                    <a:pt x="2990689" y="313019"/>
                    <a:pt x="2986697" y="317012"/>
                    <a:pt x="2981772" y="317012"/>
                  </a:cubicBezTo>
                  <a:lnTo>
                    <a:pt x="8918" y="317012"/>
                  </a:lnTo>
                  <a:cubicBezTo>
                    <a:pt x="3993" y="317012"/>
                    <a:pt x="0" y="313019"/>
                    <a:pt x="0" y="308094"/>
                  </a:cubicBezTo>
                  <a:lnTo>
                    <a:pt x="0" y="8918"/>
                  </a:lnTo>
                  <a:cubicBezTo>
                    <a:pt x="0" y="3993"/>
                    <a:pt x="3993" y="0"/>
                    <a:pt x="8918" y="0"/>
                  </a:cubicBez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2990689" cy="326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861663" y="4683171"/>
            <a:ext cx="12043743" cy="205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94"/>
              </a:lnSpc>
              <a:spcBef>
                <a:spcPct val="0"/>
              </a:spcBef>
            </a:pPr>
            <a:r>
              <a:rPr lang="en-US" sz="12667" dirty="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PROMOCIÓN ANTICIPADA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864757" y="6621725"/>
            <a:ext cx="4376347" cy="2263211"/>
            <a:chOff x="0" y="0"/>
            <a:chExt cx="1152618" cy="59607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52618" cy="596072"/>
            </a:xfrm>
            <a:custGeom>
              <a:avLst/>
              <a:gdLst/>
              <a:ahLst/>
              <a:cxnLst/>
              <a:rect l="l" t="t" r="r" b="b"/>
              <a:pathLst>
                <a:path w="1152618" h="596072">
                  <a:moveTo>
                    <a:pt x="90221" y="0"/>
                  </a:moveTo>
                  <a:lnTo>
                    <a:pt x="1062397" y="0"/>
                  </a:lnTo>
                  <a:cubicBezTo>
                    <a:pt x="1086325" y="0"/>
                    <a:pt x="1109273" y="9505"/>
                    <a:pt x="1126193" y="26425"/>
                  </a:cubicBezTo>
                  <a:cubicBezTo>
                    <a:pt x="1143113" y="43345"/>
                    <a:pt x="1152618" y="66293"/>
                    <a:pt x="1152618" y="90221"/>
                  </a:cubicBezTo>
                  <a:lnTo>
                    <a:pt x="1152618" y="505851"/>
                  </a:lnTo>
                  <a:cubicBezTo>
                    <a:pt x="1152618" y="555679"/>
                    <a:pt x="1112225" y="596072"/>
                    <a:pt x="1062397" y="596072"/>
                  </a:cubicBezTo>
                  <a:lnTo>
                    <a:pt x="90221" y="596072"/>
                  </a:lnTo>
                  <a:cubicBezTo>
                    <a:pt x="40393" y="596072"/>
                    <a:pt x="0" y="555679"/>
                    <a:pt x="0" y="505851"/>
                  </a:cubicBezTo>
                  <a:lnTo>
                    <a:pt x="0" y="90221"/>
                  </a:lnTo>
                  <a:cubicBezTo>
                    <a:pt x="0" y="40393"/>
                    <a:pt x="40393" y="0"/>
                    <a:pt x="902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9525"/>
              <a:ext cx="1152618" cy="586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454683" y="6794742"/>
            <a:ext cx="3289398" cy="178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Quien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reprueba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área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pierda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nivelación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reprobará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año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escolar y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tiene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posibilidad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promoción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anticipada</a:t>
            </a:r>
            <a:endParaRPr lang="en-US" sz="1899" b="1" spc="60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6013712" y="6716975"/>
            <a:ext cx="4951180" cy="2274410"/>
            <a:chOff x="0" y="0"/>
            <a:chExt cx="1304014" cy="59902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304014" cy="599022"/>
            </a:xfrm>
            <a:custGeom>
              <a:avLst/>
              <a:gdLst/>
              <a:ahLst/>
              <a:cxnLst/>
              <a:rect l="l" t="t" r="r" b="b"/>
              <a:pathLst>
                <a:path w="1304014" h="599022">
                  <a:moveTo>
                    <a:pt x="79746" y="0"/>
                  </a:moveTo>
                  <a:lnTo>
                    <a:pt x="1224268" y="0"/>
                  </a:lnTo>
                  <a:cubicBezTo>
                    <a:pt x="1245418" y="0"/>
                    <a:pt x="1265702" y="8402"/>
                    <a:pt x="1280657" y="23357"/>
                  </a:cubicBezTo>
                  <a:cubicBezTo>
                    <a:pt x="1295613" y="38312"/>
                    <a:pt x="1304014" y="58596"/>
                    <a:pt x="1304014" y="79746"/>
                  </a:cubicBezTo>
                  <a:lnTo>
                    <a:pt x="1304014" y="519275"/>
                  </a:lnTo>
                  <a:cubicBezTo>
                    <a:pt x="1304014" y="563318"/>
                    <a:pt x="1268311" y="599022"/>
                    <a:pt x="1224268" y="599022"/>
                  </a:cubicBezTo>
                  <a:lnTo>
                    <a:pt x="79746" y="599022"/>
                  </a:lnTo>
                  <a:cubicBezTo>
                    <a:pt x="58596" y="599022"/>
                    <a:pt x="38312" y="590620"/>
                    <a:pt x="23357" y="575664"/>
                  </a:cubicBezTo>
                  <a:cubicBezTo>
                    <a:pt x="8402" y="560709"/>
                    <a:pt x="0" y="540425"/>
                    <a:pt x="0" y="519275"/>
                  </a:cubicBezTo>
                  <a:lnTo>
                    <a:pt x="0" y="79746"/>
                  </a:lnTo>
                  <a:cubicBezTo>
                    <a:pt x="0" y="58596"/>
                    <a:pt x="8402" y="38312"/>
                    <a:pt x="23357" y="23357"/>
                  </a:cubicBezTo>
                  <a:cubicBezTo>
                    <a:pt x="38312" y="8402"/>
                    <a:pt x="58596" y="0"/>
                    <a:pt x="797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O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9525"/>
              <a:ext cx="1304014" cy="589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6290046" y="6749788"/>
            <a:ext cx="4255746" cy="2151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Quien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reprueba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grado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con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dos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áreas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y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primer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período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gane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las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áreas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reprobadas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superior y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apruebe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todas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las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demás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podrá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solicitar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promoción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anticipada</a:t>
            </a:r>
            <a:endParaRPr lang="en-US" sz="1899" b="1" spc="60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4" name="Group 44"/>
          <p:cNvGrpSpPr/>
          <p:nvPr/>
        </p:nvGrpSpPr>
        <p:grpSpPr>
          <a:xfrm>
            <a:off x="11509991" y="6559736"/>
            <a:ext cx="5749309" cy="2431649"/>
            <a:chOff x="0" y="0"/>
            <a:chExt cx="1514221" cy="64043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514221" cy="640434"/>
            </a:xfrm>
            <a:custGeom>
              <a:avLst/>
              <a:gdLst/>
              <a:ahLst/>
              <a:cxnLst/>
              <a:rect l="l" t="t" r="r" b="b"/>
              <a:pathLst>
                <a:path w="1514221" h="640434">
                  <a:moveTo>
                    <a:pt x="68676" y="0"/>
                  </a:moveTo>
                  <a:lnTo>
                    <a:pt x="1445545" y="0"/>
                  </a:lnTo>
                  <a:cubicBezTo>
                    <a:pt x="1463759" y="0"/>
                    <a:pt x="1481227" y="7235"/>
                    <a:pt x="1494107" y="20115"/>
                  </a:cubicBezTo>
                  <a:cubicBezTo>
                    <a:pt x="1506986" y="32994"/>
                    <a:pt x="1514221" y="50462"/>
                    <a:pt x="1514221" y="68676"/>
                  </a:cubicBezTo>
                  <a:lnTo>
                    <a:pt x="1514221" y="571759"/>
                  </a:lnTo>
                  <a:cubicBezTo>
                    <a:pt x="1514221" y="609687"/>
                    <a:pt x="1483474" y="640434"/>
                    <a:pt x="1445545" y="640434"/>
                  </a:cubicBezTo>
                  <a:lnTo>
                    <a:pt x="68676" y="640434"/>
                  </a:lnTo>
                  <a:cubicBezTo>
                    <a:pt x="50462" y="640434"/>
                    <a:pt x="32994" y="633199"/>
                    <a:pt x="20115" y="620320"/>
                  </a:cubicBezTo>
                  <a:cubicBezTo>
                    <a:pt x="7235" y="607440"/>
                    <a:pt x="0" y="589972"/>
                    <a:pt x="0" y="571759"/>
                  </a:cubicBezTo>
                  <a:lnTo>
                    <a:pt x="0" y="68676"/>
                  </a:lnTo>
                  <a:cubicBezTo>
                    <a:pt x="0" y="30747"/>
                    <a:pt x="30747" y="0"/>
                    <a:pt x="6867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O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9525"/>
              <a:ext cx="1514221" cy="630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509991" y="6696563"/>
            <a:ext cx="5439907" cy="2151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Cualquier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estudiante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aprobado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año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anterior y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primer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periodo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obtenga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todas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las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notas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superior,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podrá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someterse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evaluación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las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competencias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del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año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actual ,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deberá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aprobar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con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notas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alto.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0" y="9115210"/>
            <a:ext cx="18006508" cy="109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NOTA: Toda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solicitud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promoción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anticipada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estará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sujeta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la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aprobación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consejo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académico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las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notas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obtenidas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serán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las del primer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periodo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para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grado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promovido</a:t>
            </a: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50" name="Group 2">
            <a:extLst>
              <a:ext uri="{FF2B5EF4-FFF2-40B4-BE49-F238E27FC236}">
                <a16:creationId xmlns:a16="http://schemas.microsoft.com/office/drawing/2014/main" id="{48F90C94-E70E-406C-9B5B-D7A95B3A357F}"/>
              </a:ext>
            </a:extLst>
          </p:cNvPr>
          <p:cNvGrpSpPr/>
          <p:nvPr/>
        </p:nvGrpSpPr>
        <p:grpSpPr>
          <a:xfrm>
            <a:off x="340766" y="254083"/>
            <a:ext cx="2293143" cy="2293143"/>
            <a:chOff x="0" y="0"/>
            <a:chExt cx="812800" cy="812800"/>
          </a:xfrm>
        </p:grpSpPr>
        <p:sp>
          <p:nvSpPr>
            <p:cNvPr id="51" name="Freeform 3">
              <a:extLst>
                <a:ext uri="{FF2B5EF4-FFF2-40B4-BE49-F238E27FC236}">
                  <a16:creationId xmlns:a16="http://schemas.microsoft.com/office/drawing/2014/main" id="{FA776E29-3F1D-4B94-AA47-459A47C436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7" grpId="0"/>
      <p:bldP spid="31" grpId="0"/>
      <p:bldP spid="39" grpId="0"/>
      <p:bldP spid="43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81483">
            <a:off x="7846795" y="-129867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4999" y="0"/>
                </a:lnTo>
                <a:lnTo>
                  <a:pt x="7814999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-2779055">
            <a:off x="1735708" y="-2154322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4999" y="0"/>
                </a:lnTo>
                <a:lnTo>
                  <a:pt x="7814999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-7457531">
            <a:off x="1773293" y="7294565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 rot="-7457531">
            <a:off x="13453750" y="636873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3849820">
            <a:off x="15048364" y="7121792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 rot="3849820" flipH="1" flipV="1">
            <a:off x="1624415" y="1135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flipH="1" flipV="1">
            <a:off x="15615590" y="18213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123673" y="7173408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604300" y="6217765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10114269" y="2077072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469276" y="4577148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6166629" y="70940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858531" y="2547225"/>
            <a:ext cx="16488361" cy="7195045"/>
          </a:xfrm>
          <a:custGeom>
            <a:avLst/>
            <a:gdLst/>
            <a:ahLst/>
            <a:cxnLst/>
            <a:rect l="l" t="t" r="r" b="b"/>
            <a:pathLst>
              <a:path w="12971082" h="8076698">
                <a:moveTo>
                  <a:pt x="0" y="0"/>
                </a:moveTo>
                <a:lnTo>
                  <a:pt x="12971083" y="0"/>
                </a:lnTo>
                <a:lnTo>
                  <a:pt x="12971083" y="8076699"/>
                </a:lnTo>
                <a:lnTo>
                  <a:pt x="0" y="807669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r="-134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TextBox 15"/>
          <p:cNvSpPr txBox="1"/>
          <p:nvPr/>
        </p:nvSpPr>
        <p:spPr>
          <a:xfrm>
            <a:off x="2695265" y="993320"/>
            <a:ext cx="13601700" cy="122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57"/>
              </a:lnSpc>
              <a:spcBef>
                <a:spcPct val="0"/>
              </a:spcBef>
            </a:pPr>
            <a:r>
              <a:rPr lang="en-US" sz="7601" dirty="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PORCENTAJES ÁREAS Y ASIGNATURAS BÁSICA PRIMARIA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6A14C669-6952-F69C-A292-49C20602EEBC}"/>
              </a:ext>
            </a:extLst>
          </p:cNvPr>
          <p:cNvGrpSpPr/>
          <p:nvPr/>
        </p:nvGrpSpPr>
        <p:grpSpPr>
          <a:xfrm>
            <a:off x="340766" y="254083"/>
            <a:ext cx="2293143" cy="2293143"/>
            <a:chOff x="0" y="0"/>
            <a:chExt cx="812800" cy="812800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381D9562-9E8E-73C8-C833-1631FAE251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81483">
            <a:off x="7793750" y="-86075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4999" y="0"/>
                </a:lnTo>
                <a:lnTo>
                  <a:pt x="7814999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-2779055">
            <a:off x="1806410" y="-2358929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4999" y="0"/>
                </a:lnTo>
                <a:lnTo>
                  <a:pt x="7814999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-7457531">
            <a:off x="1773293" y="7294565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 rot="-7457531">
            <a:off x="13453750" y="636873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3849820">
            <a:off x="14941542" y="7049974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 rot="3849820" flipH="1" flipV="1">
            <a:off x="924778" y="16555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flipH="1" flipV="1">
            <a:off x="15697347" y="177933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262185" y="7171140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1187680" y="580938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10314544" y="1936340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426487" y="4208465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6352866" y="430649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1187680" y="2547225"/>
            <a:ext cx="15912640" cy="7117333"/>
          </a:xfrm>
          <a:custGeom>
            <a:avLst/>
            <a:gdLst/>
            <a:ahLst/>
            <a:cxnLst/>
            <a:rect l="l" t="t" r="r" b="b"/>
            <a:pathLst>
              <a:path w="13571224" h="8011702">
                <a:moveTo>
                  <a:pt x="0" y="0"/>
                </a:moveTo>
                <a:lnTo>
                  <a:pt x="13571224" y="0"/>
                </a:lnTo>
                <a:lnTo>
                  <a:pt x="13571224" y="8011702"/>
                </a:lnTo>
                <a:lnTo>
                  <a:pt x="0" y="801170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TextBox 15"/>
          <p:cNvSpPr txBox="1"/>
          <p:nvPr/>
        </p:nvSpPr>
        <p:spPr>
          <a:xfrm>
            <a:off x="2931837" y="1253499"/>
            <a:ext cx="13601700" cy="117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64"/>
              </a:lnSpc>
              <a:spcBef>
                <a:spcPct val="0"/>
              </a:spcBef>
            </a:pPr>
            <a:r>
              <a:rPr lang="en-US" sz="7301" dirty="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PORCENTAJES ÁREAS Y ASIGNATURAS BÁSICA SECUNDARIA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D558C09-099D-28CA-B2C8-4D709B228E08}"/>
              </a:ext>
            </a:extLst>
          </p:cNvPr>
          <p:cNvGrpSpPr/>
          <p:nvPr/>
        </p:nvGrpSpPr>
        <p:grpSpPr>
          <a:xfrm>
            <a:off x="340766" y="254083"/>
            <a:ext cx="2293143" cy="2293143"/>
            <a:chOff x="0" y="0"/>
            <a:chExt cx="812800" cy="812800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C24D3754-AE3B-4D32-B33B-14F8ED4C1D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81483">
            <a:off x="7715060" y="40665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4999" y="0"/>
                </a:lnTo>
                <a:lnTo>
                  <a:pt x="7814999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-2779055">
            <a:off x="1563831" y="-2436659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4999" y="0"/>
                </a:lnTo>
                <a:lnTo>
                  <a:pt x="7814999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-7457531">
            <a:off x="1773293" y="7294565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 rot="-7457531">
            <a:off x="13453750" y="636873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3849820">
            <a:off x="14650267" y="7144468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 rot="3849820" flipH="1" flipV="1">
            <a:off x="1513060" y="279603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flipH="1" flipV="1">
            <a:off x="16076645" y="-104066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213488" y="7182187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-962334" y="9664559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10182526" y="2997077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1016330" y="3104813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6416897" y="339187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1016330" y="2558433"/>
            <a:ext cx="15671469" cy="7387498"/>
          </a:xfrm>
          <a:custGeom>
            <a:avLst/>
            <a:gdLst/>
            <a:ahLst/>
            <a:cxnLst/>
            <a:rect l="l" t="t" r="r" b="b"/>
            <a:pathLst>
              <a:path w="11381557" h="8280358">
                <a:moveTo>
                  <a:pt x="0" y="0"/>
                </a:moveTo>
                <a:lnTo>
                  <a:pt x="11381557" y="0"/>
                </a:lnTo>
                <a:lnTo>
                  <a:pt x="11381557" y="8280359"/>
                </a:lnTo>
                <a:lnTo>
                  <a:pt x="0" y="828035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TextBox 15"/>
          <p:cNvSpPr txBox="1"/>
          <p:nvPr/>
        </p:nvSpPr>
        <p:spPr>
          <a:xfrm>
            <a:off x="2318824" y="1102709"/>
            <a:ext cx="13601700" cy="117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64"/>
              </a:lnSpc>
              <a:spcBef>
                <a:spcPct val="0"/>
              </a:spcBef>
            </a:pPr>
            <a:r>
              <a:rPr lang="en-US" sz="7301" dirty="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PORCENTAJES ÁREAS Y ASIGNATURAS MEDIA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E7F97F5A-E577-D2A2-2990-4B4972E3A89F}"/>
              </a:ext>
            </a:extLst>
          </p:cNvPr>
          <p:cNvGrpSpPr/>
          <p:nvPr/>
        </p:nvGrpSpPr>
        <p:grpSpPr>
          <a:xfrm>
            <a:off x="340766" y="254083"/>
            <a:ext cx="2293143" cy="2293143"/>
            <a:chOff x="0" y="0"/>
            <a:chExt cx="812800" cy="812800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C8E9C8F7-555A-9F01-700B-48E67BC87E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81483">
            <a:off x="1545940" y="78911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5"/>
                </a:lnTo>
                <a:lnTo>
                  <a:pt x="0" y="1224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-2779055">
            <a:off x="10626625" y="-2358929"/>
            <a:ext cx="7814999" cy="12245725"/>
          </a:xfrm>
          <a:custGeom>
            <a:avLst/>
            <a:gdLst/>
            <a:ahLst/>
            <a:cxnLst/>
            <a:rect l="l" t="t" r="r" b="b"/>
            <a:pathLst>
              <a:path w="7814999" h="12245725">
                <a:moveTo>
                  <a:pt x="0" y="0"/>
                </a:moveTo>
                <a:lnTo>
                  <a:pt x="7815000" y="0"/>
                </a:lnTo>
                <a:lnTo>
                  <a:pt x="7815000" y="12245724"/>
                </a:lnTo>
                <a:lnTo>
                  <a:pt x="0" y="12245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-7457531">
            <a:off x="1773293" y="7294565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 rot="-7457531">
            <a:off x="13453750" y="636873"/>
            <a:ext cx="1843945" cy="2057400"/>
          </a:xfrm>
          <a:custGeom>
            <a:avLst/>
            <a:gdLst/>
            <a:ahLst/>
            <a:cxnLst/>
            <a:rect l="l" t="t" r="r" b="b"/>
            <a:pathLst>
              <a:path w="1843945" h="2057400">
                <a:moveTo>
                  <a:pt x="0" y="0"/>
                </a:moveTo>
                <a:lnTo>
                  <a:pt x="1843945" y="0"/>
                </a:lnTo>
                <a:lnTo>
                  <a:pt x="18439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3849820">
            <a:off x="14848576" y="7605376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0" y="0"/>
                </a:moveTo>
                <a:lnTo>
                  <a:pt x="1792970" y="0"/>
                </a:lnTo>
                <a:lnTo>
                  <a:pt x="1792970" y="3071471"/>
                </a:lnTo>
                <a:lnTo>
                  <a:pt x="0" y="3071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 rot="3849820" flipH="1" flipV="1">
            <a:off x="1366780" y="72048"/>
            <a:ext cx="1792971" cy="3071470"/>
          </a:xfrm>
          <a:custGeom>
            <a:avLst/>
            <a:gdLst/>
            <a:ahLst/>
            <a:cxnLst/>
            <a:rect l="l" t="t" r="r" b="b"/>
            <a:pathLst>
              <a:path w="1792971" h="3071470">
                <a:moveTo>
                  <a:pt x="1792970" y="3071470"/>
                </a:moveTo>
                <a:lnTo>
                  <a:pt x="0" y="3071470"/>
                </a:lnTo>
                <a:lnTo>
                  <a:pt x="0" y="0"/>
                </a:lnTo>
                <a:lnTo>
                  <a:pt x="1792970" y="0"/>
                </a:lnTo>
                <a:lnTo>
                  <a:pt x="1792970" y="307147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flipH="1" flipV="1">
            <a:off x="15509446" y="299792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2365310" y="2890720"/>
                </a:moveTo>
                <a:lnTo>
                  <a:pt x="0" y="2890720"/>
                </a:lnTo>
                <a:lnTo>
                  <a:pt x="0" y="0"/>
                </a:lnTo>
                <a:lnTo>
                  <a:pt x="2365310" y="0"/>
                </a:lnTo>
                <a:lnTo>
                  <a:pt x="2365310" y="289072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257228" y="7173414"/>
            <a:ext cx="2365310" cy="2890720"/>
          </a:xfrm>
          <a:custGeom>
            <a:avLst/>
            <a:gdLst/>
            <a:ahLst/>
            <a:cxnLst/>
            <a:rect l="l" t="t" r="r" b="b"/>
            <a:pathLst>
              <a:path w="2365310" h="2890720">
                <a:moveTo>
                  <a:pt x="0" y="0"/>
                </a:moveTo>
                <a:lnTo>
                  <a:pt x="2365310" y="0"/>
                </a:lnTo>
                <a:lnTo>
                  <a:pt x="2365310" y="2890720"/>
                </a:lnTo>
                <a:lnTo>
                  <a:pt x="0" y="2890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964422" y="6043873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9720093" y="3729614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685304" y="1787316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5585010" y="561624"/>
            <a:ext cx="5802923" cy="4114800"/>
          </a:xfrm>
          <a:custGeom>
            <a:avLst/>
            <a:gdLst/>
            <a:ahLst/>
            <a:cxnLst/>
            <a:rect l="l" t="t" r="r" b="b"/>
            <a:pathLst>
              <a:path w="5802923" h="4114800">
                <a:moveTo>
                  <a:pt x="0" y="0"/>
                </a:moveTo>
                <a:lnTo>
                  <a:pt x="5802923" y="0"/>
                </a:lnTo>
                <a:lnTo>
                  <a:pt x="5802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TextBox 14"/>
          <p:cNvSpPr txBox="1"/>
          <p:nvPr/>
        </p:nvSpPr>
        <p:spPr>
          <a:xfrm>
            <a:off x="2201349" y="269685"/>
            <a:ext cx="14774235" cy="1956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720"/>
              </a:lnSpc>
              <a:spcBef>
                <a:spcPct val="0"/>
              </a:spcBef>
            </a:pPr>
            <a:r>
              <a:rPr lang="en-US" sz="12000" dirty="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CAUSALES DE PÉRDIDA DEL CUPO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570850" y="2381642"/>
            <a:ext cx="4229454" cy="1458668"/>
            <a:chOff x="0" y="0"/>
            <a:chExt cx="1113930" cy="3841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13930" cy="384176"/>
            </a:xfrm>
            <a:custGeom>
              <a:avLst/>
              <a:gdLst/>
              <a:ahLst/>
              <a:cxnLst/>
              <a:rect l="l" t="t" r="r" b="b"/>
              <a:pathLst>
                <a:path w="1113930" h="384176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290821"/>
                  </a:lnTo>
                  <a:cubicBezTo>
                    <a:pt x="1113930" y="315581"/>
                    <a:pt x="1104095" y="339326"/>
                    <a:pt x="1086587" y="356833"/>
                  </a:cubicBezTo>
                  <a:cubicBezTo>
                    <a:pt x="1069080" y="374340"/>
                    <a:pt x="1045335" y="384176"/>
                    <a:pt x="1020576" y="384176"/>
                  </a:cubicBezTo>
                  <a:lnTo>
                    <a:pt x="93354" y="384176"/>
                  </a:lnTo>
                  <a:cubicBezTo>
                    <a:pt x="41796" y="384176"/>
                    <a:pt x="0" y="342380"/>
                    <a:pt x="0" y="290821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B8CDD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1113930" cy="374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040877" y="2660321"/>
            <a:ext cx="3289398" cy="106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estudiante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pierda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año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segunda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vez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consecutivo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48503" y="4164286"/>
            <a:ext cx="4229454" cy="1781444"/>
            <a:chOff x="0" y="0"/>
            <a:chExt cx="1113930" cy="46918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13930" cy="469187"/>
            </a:xfrm>
            <a:custGeom>
              <a:avLst/>
              <a:gdLst/>
              <a:ahLst/>
              <a:cxnLst/>
              <a:rect l="l" t="t" r="r" b="b"/>
              <a:pathLst>
                <a:path w="1113930" h="469187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375833"/>
                  </a:lnTo>
                  <a:cubicBezTo>
                    <a:pt x="1113930" y="427391"/>
                    <a:pt x="1072134" y="469187"/>
                    <a:pt x="1020576" y="469187"/>
                  </a:cubicBezTo>
                  <a:lnTo>
                    <a:pt x="93354" y="469187"/>
                  </a:lnTo>
                  <a:cubicBezTo>
                    <a:pt x="41796" y="469187"/>
                    <a:pt x="0" y="427391"/>
                    <a:pt x="0" y="375833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F7BB9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525"/>
              <a:ext cx="1113930" cy="459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118530" y="4363569"/>
            <a:ext cx="3289398" cy="1427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estudiante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repruebe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grado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aún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primera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vez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con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tres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áreas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465998" y="2131227"/>
            <a:ext cx="8837013" cy="3651992"/>
            <a:chOff x="0" y="0"/>
            <a:chExt cx="2327444" cy="96184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27444" cy="961841"/>
            </a:xfrm>
            <a:custGeom>
              <a:avLst/>
              <a:gdLst/>
              <a:ahLst/>
              <a:cxnLst/>
              <a:rect l="l" t="t" r="r" b="b"/>
              <a:pathLst>
                <a:path w="2327444" h="961841">
                  <a:moveTo>
                    <a:pt x="44680" y="0"/>
                  </a:moveTo>
                  <a:lnTo>
                    <a:pt x="2282764" y="0"/>
                  </a:lnTo>
                  <a:cubicBezTo>
                    <a:pt x="2294614" y="0"/>
                    <a:pt x="2305978" y="4707"/>
                    <a:pt x="2314357" y="13086"/>
                  </a:cubicBezTo>
                  <a:cubicBezTo>
                    <a:pt x="2322737" y="21466"/>
                    <a:pt x="2327444" y="32830"/>
                    <a:pt x="2327444" y="44680"/>
                  </a:cubicBezTo>
                  <a:lnTo>
                    <a:pt x="2327444" y="917161"/>
                  </a:lnTo>
                  <a:cubicBezTo>
                    <a:pt x="2327444" y="929011"/>
                    <a:pt x="2322737" y="940376"/>
                    <a:pt x="2314357" y="948755"/>
                  </a:cubicBezTo>
                  <a:cubicBezTo>
                    <a:pt x="2305978" y="957134"/>
                    <a:pt x="2294614" y="961841"/>
                    <a:pt x="2282764" y="961841"/>
                  </a:cubicBezTo>
                  <a:lnTo>
                    <a:pt x="44680" y="961841"/>
                  </a:lnTo>
                  <a:cubicBezTo>
                    <a:pt x="32830" y="961841"/>
                    <a:pt x="21466" y="957134"/>
                    <a:pt x="13086" y="948755"/>
                  </a:cubicBezTo>
                  <a:cubicBezTo>
                    <a:pt x="4707" y="940376"/>
                    <a:pt x="0" y="929011"/>
                    <a:pt x="0" y="917161"/>
                  </a:cubicBezTo>
                  <a:lnTo>
                    <a:pt x="0" y="44680"/>
                  </a:lnTo>
                  <a:cubicBezTo>
                    <a:pt x="0" y="32830"/>
                    <a:pt x="4707" y="21466"/>
                    <a:pt x="13086" y="13086"/>
                  </a:cubicBezTo>
                  <a:cubicBezTo>
                    <a:pt x="21466" y="4707"/>
                    <a:pt x="32830" y="0"/>
                    <a:pt x="44680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9525"/>
              <a:ext cx="2327444" cy="952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744044" y="2183784"/>
            <a:ext cx="8088939" cy="359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estudiante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durante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año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faltas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tipo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III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según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manual de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convivencia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algn="ctr">
              <a:lnSpc>
                <a:spcPts val="2887"/>
              </a:lnSpc>
            </a:pPr>
            <a:endParaRPr lang="en-US" sz="1899" b="1" spc="60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2887"/>
              </a:lnSpc>
            </a:pP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Situaciones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Tipo III: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Corresponden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tipo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las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situaciones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agresión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escolar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sean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constitutivas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presuntos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delitos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contra la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libertad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integridad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formación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sexual,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referidos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título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IV del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libro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11 de la ley 599 de 2000, ley 1098 de 2006 o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cuando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constituyen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cualquier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otro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delito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establecido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 ley penal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colombiana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99" b="1" spc="60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vigente</a:t>
            </a:r>
            <a:r>
              <a: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algn="ctr">
              <a:lnSpc>
                <a:spcPts val="2887"/>
              </a:lnSpc>
            </a:pPr>
            <a:endParaRPr lang="en-US" sz="1899" b="1" spc="60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474951" y="6779613"/>
            <a:ext cx="4485329" cy="2259484"/>
          </a:xfrm>
          <a:custGeom>
            <a:avLst/>
            <a:gdLst/>
            <a:ahLst/>
            <a:cxnLst/>
            <a:rect l="l" t="t" r="r" b="b"/>
            <a:pathLst>
              <a:path w="4485329" h="2259484">
                <a:moveTo>
                  <a:pt x="0" y="0"/>
                </a:moveTo>
                <a:lnTo>
                  <a:pt x="4485328" y="0"/>
                </a:lnTo>
                <a:lnTo>
                  <a:pt x="4485328" y="2259485"/>
                </a:lnTo>
                <a:lnTo>
                  <a:pt x="0" y="225948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8" name="TextBox 28"/>
          <p:cNvSpPr txBox="1"/>
          <p:nvPr/>
        </p:nvSpPr>
        <p:spPr>
          <a:xfrm>
            <a:off x="1695758" y="7195475"/>
            <a:ext cx="4008647" cy="1236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8"/>
              </a:lnSpc>
            </a:pPr>
            <a:r>
              <a:rPr lang="en-US" sz="3069" dirty="0" err="1">
                <a:solidFill>
                  <a:srgbClr val="914E4C"/>
                </a:solidFill>
                <a:latin typeface="Mango AC"/>
                <a:ea typeface="Mango AC"/>
                <a:cs typeface="Mango AC"/>
                <a:sym typeface="Mango AC"/>
              </a:rPr>
              <a:t>Acciones</a:t>
            </a:r>
            <a:r>
              <a:rPr lang="en-US" sz="3069" dirty="0">
                <a:solidFill>
                  <a:srgbClr val="914E4C"/>
                </a:solidFill>
                <a:latin typeface="Mango AC"/>
                <a:ea typeface="Mango AC"/>
                <a:cs typeface="Mango AC"/>
                <a:sym typeface="Mango AC"/>
              </a:rPr>
              <a:t> </a:t>
            </a:r>
            <a:r>
              <a:rPr lang="en-US" sz="3069" dirty="0" err="1">
                <a:solidFill>
                  <a:srgbClr val="914E4C"/>
                </a:solidFill>
                <a:latin typeface="Mango AC"/>
                <a:ea typeface="Mango AC"/>
                <a:cs typeface="Mango AC"/>
                <a:sym typeface="Mango AC"/>
              </a:rPr>
              <a:t>que</a:t>
            </a:r>
            <a:r>
              <a:rPr lang="en-US" sz="3069" dirty="0">
                <a:solidFill>
                  <a:srgbClr val="914E4C"/>
                </a:solidFill>
                <a:latin typeface="Mango AC"/>
                <a:ea typeface="Mango AC"/>
                <a:cs typeface="Mango AC"/>
                <a:sym typeface="Mango AC"/>
              </a:rPr>
              <a:t> </a:t>
            </a:r>
          </a:p>
          <a:p>
            <a:pPr algn="ctr">
              <a:lnSpc>
                <a:spcPts val="3008"/>
              </a:lnSpc>
            </a:pPr>
            <a:r>
              <a:rPr lang="en-US" sz="3069" dirty="0" err="1">
                <a:solidFill>
                  <a:srgbClr val="914E4C"/>
                </a:solidFill>
                <a:latin typeface="Mango AC"/>
                <a:ea typeface="Mango AC"/>
                <a:cs typeface="Mango AC"/>
                <a:sym typeface="Mango AC"/>
              </a:rPr>
              <a:t>favorecen</a:t>
            </a:r>
            <a:r>
              <a:rPr lang="en-US" sz="3069" dirty="0">
                <a:solidFill>
                  <a:srgbClr val="914E4C"/>
                </a:solidFill>
                <a:latin typeface="Mango AC"/>
                <a:ea typeface="Mango AC"/>
                <a:cs typeface="Mango AC"/>
                <a:sym typeface="Mango AC"/>
              </a:rPr>
              <a:t> al </a:t>
            </a:r>
          </a:p>
          <a:p>
            <a:pPr algn="ctr">
              <a:lnSpc>
                <a:spcPts val="3008"/>
              </a:lnSpc>
            </a:pPr>
            <a:r>
              <a:rPr lang="en-US" sz="3069" dirty="0" err="1">
                <a:solidFill>
                  <a:srgbClr val="914E4C"/>
                </a:solidFill>
                <a:latin typeface="Mango AC"/>
                <a:ea typeface="Mango AC"/>
                <a:cs typeface="Mango AC"/>
                <a:sym typeface="Mango AC"/>
              </a:rPr>
              <a:t>estudiante</a:t>
            </a:r>
            <a:r>
              <a:rPr lang="en-US" sz="3069" dirty="0">
                <a:solidFill>
                  <a:srgbClr val="914E4C"/>
                </a:solidFill>
                <a:latin typeface="Mango AC"/>
                <a:ea typeface="Mango AC"/>
                <a:cs typeface="Mango AC"/>
                <a:sym typeface="Mango AC"/>
              </a:rPr>
              <a:t> </a:t>
            </a:r>
            <a:r>
              <a:rPr lang="en-US" sz="3069" dirty="0" err="1">
                <a:solidFill>
                  <a:srgbClr val="914E4C"/>
                </a:solidFill>
                <a:latin typeface="Mango AC"/>
                <a:ea typeface="Mango AC"/>
                <a:cs typeface="Mango AC"/>
                <a:sym typeface="Mango AC"/>
              </a:rPr>
              <a:t>laurista</a:t>
            </a:r>
            <a:endParaRPr lang="en-US" sz="3069" dirty="0">
              <a:solidFill>
                <a:srgbClr val="914E4C"/>
              </a:solidFill>
              <a:latin typeface="Mango AC"/>
              <a:ea typeface="Mango AC"/>
              <a:cs typeface="Mango AC"/>
              <a:sym typeface="Mango AC"/>
            </a:endParaRPr>
          </a:p>
        </p:txBody>
      </p:sp>
      <p:grpSp>
        <p:nvGrpSpPr>
          <p:cNvPr id="29" name="Group 29"/>
          <p:cNvGrpSpPr/>
          <p:nvPr/>
        </p:nvGrpSpPr>
        <p:grpSpPr>
          <a:xfrm rot="-5400000">
            <a:off x="11250024" y="1355843"/>
            <a:ext cx="763721" cy="10120435"/>
            <a:chOff x="0" y="0"/>
            <a:chExt cx="257547" cy="3412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57547" cy="3412881"/>
            </a:xfrm>
            <a:custGeom>
              <a:avLst/>
              <a:gdLst/>
              <a:ahLst/>
              <a:cxnLst/>
              <a:rect l="l" t="t" r="r" b="b"/>
              <a:pathLst>
                <a:path w="257547" h="3412881">
                  <a:moveTo>
                    <a:pt x="257547" y="0"/>
                  </a:moveTo>
                  <a:lnTo>
                    <a:pt x="257547" y="3298581"/>
                  </a:lnTo>
                  <a:lnTo>
                    <a:pt x="128774" y="3412881"/>
                  </a:lnTo>
                  <a:lnTo>
                    <a:pt x="0" y="3298581"/>
                  </a:lnTo>
                  <a:lnTo>
                    <a:pt x="0" y="0"/>
                  </a:lnTo>
                  <a:lnTo>
                    <a:pt x="257547" y="0"/>
                  </a:lnTo>
                  <a:close/>
                </a:path>
              </a:pathLst>
            </a:custGeom>
            <a:solidFill>
              <a:srgbClr val="FFF6B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57547" cy="3336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895809" y="6201774"/>
            <a:ext cx="7937174" cy="4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0"/>
              </a:lnSpc>
            </a:pPr>
            <a:r>
              <a:rPr lang="en-US" sz="29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Asistencia </a:t>
            </a:r>
            <a:r>
              <a:rPr lang="en-US" sz="29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permanente</a:t>
            </a:r>
            <a:r>
              <a:rPr lang="en-US" sz="29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y </a:t>
            </a:r>
            <a:r>
              <a:rPr lang="en-US" sz="29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puntualidad</a:t>
            </a:r>
            <a:endParaRPr lang="en-US" sz="2992" dirty="0">
              <a:solidFill>
                <a:srgbClr val="2C2C2C"/>
              </a:solidFill>
              <a:latin typeface="Montaser Arabic"/>
              <a:ea typeface="Montaser Arabic"/>
              <a:cs typeface="Montaser Arabic"/>
              <a:sym typeface="Montaser Arabic"/>
            </a:endParaRPr>
          </a:p>
        </p:txBody>
      </p:sp>
      <p:grpSp>
        <p:nvGrpSpPr>
          <p:cNvPr id="33" name="Group 33"/>
          <p:cNvGrpSpPr/>
          <p:nvPr/>
        </p:nvGrpSpPr>
        <p:grpSpPr>
          <a:xfrm rot="-5400000">
            <a:off x="11209002" y="2408235"/>
            <a:ext cx="845763" cy="10120435"/>
            <a:chOff x="0" y="0"/>
            <a:chExt cx="285214" cy="341288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85214" cy="3412881"/>
            </a:xfrm>
            <a:custGeom>
              <a:avLst/>
              <a:gdLst/>
              <a:ahLst/>
              <a:cxnLst/>
              <a:rect l="l" t="t" r="r" b="b"/>
              <a:pathLst>
                <a:path w="285214" h="3412881">
                  <a:moveTo>
                    <a:pt x="285214" y="0"/>
                  </a:moveTo>
                  <a:lnTo>
                    <a:pt x="285214" y="3298581"/>
                  </a:lnTo>
                  <a:lnTo>
                    <a:pt x="142607" y="3412881"/>
                  </a:lnTo>
                  <a:lnTo>
                    <a:pt x="0" y="3298581"/>
                  </a:lnTo>
                  <a:lnTo>
                    <a:pt x="0" y="0"/>
                  </a:lnTo>
                  <a:lnTo>
                    <a:pt x="285214" y="0"/>
                  </a:lnTo>
                  <a:close/>
                </a:path>
              </a:pathLst>
            </a:custGeom>
            <a:solidFill>
              <a:srgbClr val="CDECAC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285214" cy="3336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6895809" y="7276391"/>
            <a:ext cx="7937174" cy="38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5"/>
              </a:lnSpc>
            </a:pP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Responsabilidad</a:t>
            </a:r>
            <a:r>
              <a:rPr lang="en-US" sz="26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</a:t>
            </a: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en</a:t>
            </a:r>
            <a:r>
              <a:rPr lang="en-US" sz="26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la </a:t>
            </a: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entrega</a:t>
            </a:r>
            <a:r>
              <a:rPr lang="en-US" sz="26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de </a:t>
            </a: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actividades</a:t>
            </a:r>
            <a:r>
              <a:rPr lang="en-US" sz="26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</a:t>
            </a:r>
          </a:p>
        </p:txBody>
      </p:sp>
      <p:grpSp>
        <p:nvGrpSpPr>
          <p:cNvPr id="37" name="Group 37"/>
          <p:cNvGrpSpPr/>
          <p:nvPr/>
        </p:nvGrpSpPr>
        <p:grpSpPr>
          <a:xfrm rot="-5400000">
            <a:off x="11181181" y="3473827"/>
            <a:ext cx="901407" cy="10120435"/>
            <a:chOff x="0" y="0"/>
            <a:chExt cx="303978" cy="341288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03978" cy="3412881"/>
            </a:xfrm>
            <a:custGeom>
              <a:avLst/>
              <a:gdLst/>
              <a:ahLst/>
              <a:cxnLst/>
              <a:rect l="l" t="t" r="r" b="b"/>
              <a:pathLst>
                <a:path w="303978" h="3412881">
                  <a:moveTo>
                    <a:pt x="303978" y="0"/>
                  </a:moveTo>
                  <a:lnTo>
                    <a:pt x="303978" y="3298581"/>
                  </a:lnTo>
                  <a:lnTo>
                    <a:pt x="151989" y="3412881"/>
                  </a:lnTo>
                  <a:lnTo>
                    <a:pt x="0" y="3298581"/>
                  </a:lnTo>
                  <a:lnTo>
                    <a:pt x="0" y="0"/>
                  </a:lnTo>
                  <a:lnTo>
                    <a:pt x="303978" y="0"/>
                  </a:lnTo>
                  <a:close/>
                </a:path>
              </a:pathLst>
            </a:custGeom>
            <a:solidFill>
              <a:srgbClr val="69CBB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303978" cy="3336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 rot="-5400000">
            <a:off x="11209002" y="4595062"/>
            <a:ext cx="845763" cy="10120435"/>
            <a:chOff x="0" y="0"/>
            <a:chExt cx="285214" cy="341288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85214" cy="3412881"/>
            </a:xfrm>
            <a:custGeom>
              <a:avLst/>
              <a:gdLst/>
              <a:ahLst/>
              <a:cxnLst/>
              <a:rect l="l" t="t" r="r" b="b"/>
              <a:pathLst>
                <a:path w="285214" h="3412881">
                  <a:moveTo>
                    <a:pt x="285214" y="0"/>
                  </a:moveTo>
                  <a:lnTo>
                    <a:pt x="285214" y="3298581"/>
                  </a:lnTo>
                  <a:lnTo>
                    <a:pt x="142607" y="3412881"/>
                  </a:lnTo>
                  <a:lnTo>
                    <a:pt x="0" y="3298581"/>
                  </a:lnTo>
                  <a:lnTo>
                    <a:pt x="0" y="0"/>
                  </a:lnTo>
                  <a:lnTo>
                    <a:pt x="285214" y="0"/>
                  </a:lnTo>
                  <a:close/>
                </a:path>
              </a:pathLst>
            </a:custGeom>
            <a:solidFill>
              <a:srgbClr val="2C949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285214" cy="3336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6975516" y="8330737"/>
            <a:ext cx="7937174" cy="38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5"/>
              </a:lnSpc>
            </a:pP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Vivencia</a:t>
            </a:r>
            <a:r>
              <a:rPr lang="en-US" sz="26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de </a:t>
            </a: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valores</a:t>
            </a:r>
            <a:r>
              <a:rPr lang="en-US" sz="26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y sana </a:t>
            </a: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convivencia</a:t>
            </a:r>
            <a:endParaRPr lang="en-US" sz="2692" dirty="0">
              <a:solidFill>
                <a:srgbClr val="2C2C2C"/>
              </a:solidFill>
              <a:latin typeface="Montaser Arabic"/>
              <a:ea typeface="Montaser Arabic"/>
              <a:cs typeface="Montaser Arabic"/>
              <a:sym typeface="Montaser Arabi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975516" y="9460998"/>
            <a:ext cx="9233050" cy="38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5"/>
              </a:lnSpc>
            </a:pP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Participación</a:t>
            </a:r>
            <a:r>
              <a:rPr lang="en-US" sz="26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</a:t>
            </a: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activa</a:t>
            </a:r>
            <a:r>
              <a:rPr lang="en-US" sz="26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</a:t>
            </a: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en</a:t>
            </a:r>
            <a:r>
              <a:rPr lang="en-US" sz="26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las </a:t>
            </a: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actividades</a:t>
            </a:r>
            <a:r>
              <a:rPr lang="en-US" sz="2692" dirty="0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</a:t>
            </a:r>
            <a:r>
              <a:rPr lang="en-US" sz="2692" dirty="0" err="1">
                <a:solidFill>
                  <a:srgbClr val="2C2C2C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institucioales</a:t>
            </a:r>
            <a:endParaRPr lang="en-US" sz="2692" dirty="0">
              <a:solidFill>
                <a:srgbClr val="2C2C2C"/>
              </a:solidFill>
              <a:latin typeface="Montaser Arabic"/>
              <a:ea typeface="Montaser Arabic"/>
              <a:cs typeface="Montaser Arabic"/>
              <a:sym typeface="Montaser Arabic"/>
            </a:endParaRPr>
          </a:p>
        </p:txBody>
      </p:sp>
      <p:grpSp>
        <p:nvGrpSpPr>
          <p:cNvPr id="45" name="Group 2">
            <a:extLst>
              <a:ext uri="{FF2B5EF4-FFF2-40B4-BE49-F238E27FC236}">
                <a16:creationId xmlns:a16="http://schemas.microsoft.com/office/drawing/2014/main" id="{A9E912F8-B515-9533-9AED-8C2C0304804A}"/>
              </a:ext>
            </a:extLst>
          </p:cNvPr>
          <p:cNvGrpSpPr/>
          <p:nvPr/>
        </p:nvGrpSpPr>
        <p:grpSpPr>
          <a:xfrm>
            <a:off x="340766" y="254083"/>
            <a:ext cx="2293143" cy="2293143"/>
            <a:chOff x="0" y="0"/>
            <a:chExt cx="812800" cy="812800"/>
          </a:xfrm>
        </p:grpSpPr>
        <p:sp>
          <p:nvSpPr>
            <p:cNvPr id="46" name="Freeform 3">
              <a:extLst>
                <a:ext uri="{FF2B5EF4-FFF2-40B4-BE49-F238E27FC236}">
                  <a16:creationId xmlns:a16="http://schemas.microsoft.com/office/drawing/2014/main" id="{F82C32B7-DC96-D603-CDC0-C685CEBB8C4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6" grpId="0"/>
      <p:bldP spid="28" grpId="0"/>
      <p:bldP spid="32" grpId="0"/>
      <p:bldP spid="36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A27BDAD-118E-E5AF-6135-A14BBD00138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723900"/>
            <a:ext cx="16686285" cy="8610600"/>
            <a:chOff x="1710" y="4359"/>
            <a:chExt cx="8739" cy="2511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F8A70304-0766-BF33-93A2-C02F10C54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4359"/>
              <a:ext cx="8739" cy="118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93E7D6B1-18E4-E3B2-472D-7581C31B3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5540"/>
              <a:ext cx="8739" cy="3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51329CA5-039A-2601-14EA-76CE327E5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5838"/>
              <a:ext cx="8739" cy="1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92401B29-26C7-70B7-08F3-8BF996C4D914}"/>
              </a:ext>
            </a:extLst>
          </p:cNvPr>
          <p:cNvSpPr/>
          <p:nvPr/>
        </p:nvSpPr>
        <p:spPr>
          <a:xfrm>
            <a:off x="896865" y="1054818"/>
            <a:ext cx="16456172" cy="87100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BIENVENIDOS </a:t>
            </a:r>
          </a:p>
          <a:p>
            <a:pPr algn="ctr"/>
            <a:r>
              <a:rPr lang="es-E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 </a:t>
            </a:r>
          </a:p>
          <a:p>
            <a:pPr algn="ctr"/>
            <a:r>
              <a:rPr lang="es-E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BIENVENIDAS </a:t>
            </a:r>
          </a:p>
          <a:p>
            <a:pPr algn="ctr"/>
            <a:endParaRPr lang="es-E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s-E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SU INSTITUCIÓN EDUCATIVA </a:t>
            </a:r>
          </a:p>
          <a:p>
            <a:pPr algn="ctr"/>
            <a:r>
              <a:rPr lang="es-E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MADRE LAURA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EC5AAFF-8D39-20D3-6186-A501A9270F9F}"/>
              </a:ext>
            </a:extLst>
          </p:cNvPr>
          <p:cNvGrpSpPr/>
          <p:nvPr/>
        </p:nvGrpSpPr>
        <p:grpSpPr>
          <a:xfrm>
            <a:off x="7561443" y="4491385"/>
            <a:ext cx="3030357" cy="2938115"/>
            <a:chOff x="0" y="0"/>
            <a:chExt cx="812800" cy="8128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42A4183-F41A-5698-1E3C-AB3CC2E30E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423</Words>
  <Application>Microsoft Office PowerPoint</Application>
  <PresentationFormat>Personalizado</PresentationFormat>
  <Paragraphs>51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Arial</vt:lpstr>
      <vt:lpstr>Garamond</vt:lpstr>
      <vt:lpstr>Montserrat Classic Bold</vt:lpstr>
      <vt:lpstr>Open Sans Bold</vt:lpstr>
      <vt:lpstr>Montaser Arabic</vt:lpstr>
      <vt:lpstr>Mango AC</vt:lpstr>
      <vt:lpstr>Montserrat Medium</vt:lpstr>
      <vt:lpstr>Glacial Indifference Bold</vt:lpstr>
      <vt:lpstr>Hibernate</vt:lpstr>
      <vt:lpstr>Glacial Indifference</vt:lpstr>
      <vt:lpstr>Orgánico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Inducción estudiantes nuevos 2026</dc:title>
  <dc:creator>Jesus Ariel Robledo Rodriguez</dc:creator>
  <cp:lastModifiedBy>Jesus Ariel Robledo Rodriguez</cp:lastModifiedBy>
  <cp:revision>3</cp:revision>
  <dcterms:created xsi:type="dcterms:W3CDTF">2006-08-16T00:00:00Z</dcterms:created>
  <dcterms:modified xsi:type="dcterms:W3CDTF">2026-02-02T15:39:40Z</dcterms:modified>
  <dc:identifier>DAHALnI0E24</dc:identifier>
</cp:coreProperties>
</file>